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2.png>
</file>

<file path=ppt/media/image1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236D0-E229-2628-3D4C-7D29BABA7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56D935-D30A-6BAD-3F4D-B55637323F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1D320-AFCE-DD25-89AE-F7D470BE8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DC9F8-76AA-A774-441D-FBA58908D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111BB-5032-34B7-C064-588E74FBB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75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49919-2CB2-1128-29FB-BFEA35DA1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455A0-9101-3DB2-F387-39C34B01B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D3635-6DA7-C3AC-F5D4-7BF9D6F6D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5F02E-1196-4E6A-4653-4498AA8FC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F8F7C-F4AA-CBD2-57E5-3EF401A1C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406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9F8821-0589-2EAE-781E-5F6FEC72D2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463C3F-4593-9011-CBED-87B267F603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BBD72-F896-482C-5B0E-AA7EFD67E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77D46-F8B3-0201-C577-D5CB6950A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59AE1-6E97-6958-23EB-BE3E28495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095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3A322-313C-0356-29E4-C55531568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76DB1-6219-5051-A8AB-A79570C7C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9F497-DCED-3448-4F52-7127979D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BB44F-3638-FFB4-D40B-E298BC748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09021-B74C-2E7C-C939-3555AB1B7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586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727C1-D7C8-378C-C432-ECEDF8C73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4D02E-34CA-F9DD-BBD2-1B60FFE0D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378A0-6EF3-A2F3-E961-72A8C016A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FF52D-5C4E-2DFF-4CFE-16487FF6C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4B02C-653F-5756-5E29-F856A714E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821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EE03B-E57B-4B8C-C8B2-3F0E2753C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8C076-F8BA-CA2B-EE49-5CFF250C18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D6103-1796-39F1-1A83-EB2793FE0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492C8-9606-E0DE-A0F9-556E7410A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686145-3514-B07E-11BC-353E17398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F58AF1-3043-3091-126A-D138B9981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3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5E76D-B0B9-EB4D-60D5-5D5F34E57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17CB65-B180-794B-DF21-901C8CA08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02ADA2-84D9-061E-40A0-B3FC0A6CF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ACC477-3BC1-C39A-776C-E2407508D1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3D8EAB-54A1-F333-84F5-40B65419BF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ACF554-2FF1-E8B7-2CDE-6902D403D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3ACA7-D84E-E139-869F-D4CB642AB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D035E8-DC1A-364D-BF01-998BB2717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7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A178D-A77E-DF34-9659-2F37C0EB8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E54D5-60E4-FD17-7EDA-199AED251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0DCEE7-D93B-E3DD-7BEB-59E2F313B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410B86-EC6E-7231-90C0-69A1DE20E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888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9EDCE0-3C1F-325E-E6DD-B452B3BC8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AEEE70-5927-F03D-BD78-B1EB406D4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61772B-51C8-7110-67F7-B9593883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880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38557-BB2B-2628-DD7A-D28093024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AAE6D-B6A9-E452-87C7-8C7A8CB0A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BFEFFA-EB49-1095-44C1-8FA92E55B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E4E98-1F7D-05A0-6F7E-3064BFB8F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F5A759-53A4-FAE5-AD01-C9DE258E2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9BE8F-FFF1-BC68-4370-BE576F755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498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38152-DAFB-A545-E8DF-F081058E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1E06A0-59E3-5F51-4295-807A07A7FC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1FE4D0-CED7-362B-F653-534BABFA66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0C00FE-CF9C-1FB1-DF67-EC2FF68FF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E65BE-1918-AA2E-6A28-E031BD322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FF869F-4B26-FCAA-79E8-9B78F3BEA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75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997742-3031-B375-7E7D-52C959A2D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9C231-0DB7-FE25-747E-89A03B40F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E3B26-0FE5-E8FF-CF7C-4C8FEFE8C1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CDC8B-A920-FF4A-8041-36A2BFAB6E5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7FBB6-EADB-3EBA-0841-5C74BBEE90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8A71B5-4148-9EC2-2904-1D6823ED5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00DC9-C89C-304D-A7C4-F61CF1499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07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2.png"/><Relationship Id="rId7" Type="http://schemas.openxmlformats.org/officeDocument/2006/relationships/image" Target="../media/image16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10" Type="http://schemas.openxmlformats.org/officeDocument/2006/relationships/image" Target="../media/image19.emf"/><Relationship Id="rId4" Type="http://schemas.openxmlformats.org/officeDocument/2006/relationships/image" Target="../media/image13.png"/><Relationship Id="rId9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2.png"/><Relationship Id="rId7" Type="http://schemas.openxmlformats.org/officeDocument/2006/relationships/image" Target="../media/image2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10" Type="http://schemas.openxmlformats.org/officeDocument/2006/relationships/image" Target="../media/image25.emf"/><Relationship Id="rId4" Type="http://schemas.openxmlformats.org/officeDocument/2006/relationships/image" Target="../media/image13.png"/><Relationship Id="rId9" Type="http://schemas.openxmlformats.org/officeDocument/2006/relationships/image" Target="../media/image24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13.png"/><Relationship Id="rId7" Type="http://schemas.openxmlformats.org/officeDocument/2006/relationships/image" Target="../media/image29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Relationship Id="rId9" Type="http://schemas.openxmlformats.org/officeDocument/2006/relationships/image" Target="../media/image3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3" Type="http://schemas.openxmlformats.org/officeDocument/2006/relationships/image" Target="../media/image13.png"/><Relationship Id="rId7" Type="http://schemas.openxmlformats.org/officeDocument/2006/relationships/image" Target="../media/image35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Relationship Id="rId9" Type="http://schemas.openxmlformats.org/officeDocument/2006/relationships/image" Target="../media/image3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7F9332-E053-262A-322B-16DEC8FA94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61" t="10364" r="8739"/>
          <a:stretch/>
        </p:blipFill>
        <p:spPr>
          <a:xfrm>
            <a:off x="555170" y="2569029"/>
            <a:ext cx="5029201" cy="39388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DBA4B7-2AF6-A7B6-A5DC-A2EC8C0CB8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63" r="14100"/>
          <a:stretch/>
        </p:blipFill>
        <p:spPr>
          <a:xfrm>
            <a:off x="5782130" y="2569027"/>
            <a:ext cx="5029201" cy="39388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4AF8AE-ABDB-97F0-CB60-1AF8F6411271}"/>
              </a:ext>
            </a:extLst>
          </p:cNvPr>
          <p:cNvSpPr txBox="1"/>
          <p:nvPr/>
        </p:nvSpPr>
        <p:spPr>
          <a:xfrm>
            <a:off x="4437969" y="119324"/>
            <a:ext cx="3316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GEBC of Voronoi vertices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2802D7-29B0-F175-783B-FED88BFA3C2A}"/>
              </a:ext>
            </a:extLst>
          </p:cNvPr>
          <p:cNvSpPr txBox="1"/>
          <p:nvPr/>
        </p:nvSpPr>
        <p:spPr>
          <a:xfrm>
            <a:off x="1012371" y="1077686"/>
            <a:ext cx="9089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Subnetwork of about 3800 Voronoi vertices, centered at (0,0).</a:t>
            </a:r>
          </a:p>
          <a:p>
            <a:r>
              <a:rPr lang="en-US" dirty="0"/>
              <a:t>Runtime was about 4 hours on 20 cores (pilgrim).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8C8F3D-2AAC-A74E-9F67-6669C897FF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16" t="11200" r="8908" b="1446"/>
          <a:stretch/>
        </p:blipFill>
        <p:spPr>
          <a:xfrm>
            <a:off x="1981201" y="2699657"/>
            <a:ext cx="3487028" cy="25724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FC8AE6-6149-3A30-76D8-08192B8983D7}"/>
              </a:ext>
            </a:extLst>
          </p:cNvPr>
          <p:cNvSpPr txBox="1"/>
          <p:nvPr/>
        </p:nvSpPr>
        <p:spPr>
          <a:xfrm>
            <a:off x="7932058" y="2330325"/>
            <a:ext cx="72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30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5AFA5E-78BF-327C-CB80-E90BC2105D73}"/>
              </a:ext>
            </a:extLst>
          </p:cNvPr>
          <p:cNvSpPr txBox="1"/>
          <p:nvPr/>
        </p:nvSpPr>
        <p:spPr>
          <a:xfrm>
            <a:off x="0" y="0"/>
            <a:ext cx="226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Pilot simulation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456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DBA4B7-2AF6-A7B6-A5DC-A2EC8C0CB8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4" t="10364" r="23332" b="1872"/>
          <a:stretch/>
        </p:blipFill>
        <p:spPr>
          <a:xfrm>
            <a:off x="5637083" y="4170030"/>
            <a:ext cx="2823885" cy="252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4AF8AE-ABDB-97F0-CB60-1AF8F6411271}"/>
              </a:ext>
            </a:extLst>
          </p:cNvPr>
          <p:cNvSpPr txBox="1"/>
          <p:nvPr/>
        </p:nvSpPr>
        <p:spPr>
          <a:xfrm>
            <a:off x="2339905" y="119745"/>
            <a:ext cx="6915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GEBC of Voronoi vertices: subnetworks of various radii 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EBDAB64B-3E61-7600-2AE1-8EB8295A0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9087" y="2351314"/>
            <a:ext cx="626733" cy="27369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8BF9D7-811A-D512-38CC-C94D362685FD}"/>
              </a:ext>
            </a:extLst>
          </p:cNvPr>
          <p:cNvSpPr txBox="1"/>
          <p:nvPr/>
        </p:nvSpPr>
        <p:spPr>
          <a:xfrm>
            <a:off x="6679342" y="3850444"/>
            <a:ext cx="72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30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C8BA8B-C417-F9D0-C52D-B96EE159F7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45" t="10859" r="24155" b="1693"/>
          <a:stretch/>
        </p:blipFill>
        <p:spPr>
          <a:xfrm>
            <a:off x="283028" y="996041"/>
            <a:ext cx="2791274" cy="252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E84F4DD-8037-A622-189B-1683DCFE82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07" t="11106" r="24527" b="2189"/>
          <a:stretch/>
        </p:blipFill>
        <p:spPr>
          <a:xfrm>
            <a:off x="3089569" y="996041"/>
            <a:ext cx="2639638" cy="252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7291C39-8DE3-1991-A34E-92218A7B27FB}"/>
              </a:ext>
            </a:extLst>
          </p:cNvPr>
          <p:cNvSpPr txBox="1"/>
          <p:nvPr/>
        </p:nvSpPr>
        <p:spPr>
          <a:xfrm>
            <a:off x="1532844" y="681529"/>
            <a:ext cx="72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18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7BE932-BA0A-0768-9261-47CEE7198356}"/>
              </a:ext>
            </a:extLst>
          </p:cNvPr>
          <p:cNvSpPr txBox="1"/>
          <p:nvPr/>
        </p:nvSpPr>
        <p:spPr>
          <a:xfrm>
            <a:off x="4096429" y="681529"/>
            <a:ext cx="72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20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CC9467C-0B39-D573-D68C-AD4FD28ECF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759" t="10409" r="24527" b="2189"/>
          <a:stretch/>
        </p:blipFill>
        <p:spPr>
          <a:xfrm>
            <a:off x="5729207" y="996041"/>
            <a:ext cx="2639639" cy="252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D78E883-DDC3-3ED5-41CC-99C6A96C24F9}"/>
              </a:ext>
            </a:extLst>
          </p:cNvPr>
          <p:cNvSpPr txBox="1"/>
          <p:nvPr/>
        </p:nvSpPr>
        <p:spPr>
          <a:xfrm>
            <a:off x="6736067" y="710903"/>
            <a:ext cx="72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22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B88FC68-F1B1-E153-DDF6-B3028743A84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120" t="11078" r="24528" b="2436"/>
          <a:stretch/>
        </p:blipFill>
        <p:spPr>
          <a:xfrm>
            <a:off x="8368845" y="1000304"/>
            <a:ext cx="2692390" cy="2520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481F5E4-84D7-CF1D-1174-BBBCECAFCC29}"/>
              </a:ext>
            </a:extLst>
          </p:cNvPr>
          <p:cNvSpPr txBox="1"/>
          <p:nvPr/>
        </p:nvSpPr>
        <p:spPr>
          <a:xfrm>
            <a:off x="9536721" y="710903"/>
            <a:ext cx="72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24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0F8B139-2F0D-D538-900B-20C2E2DC85C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526" t="10980" r="24714" b="2189"/>
          <a:stretch/>
        </p:blipFill>
        <p:spPr>
          <a:xfrm>
            <a:off x="357187" y="4154471"/>
            <a:ext cx="2697506" cy="2520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CCB9B58-0C56-988B-9858-E757FF31F613}"/>
              </a:ext>
            </a:extLst>
          </p:cNvPr>
          <p:cNvSpPr txBox="1"/>
          <p:nvPr/>
        </p:nvSpPr>
        <p:spPr>
          <a:xfrm>
            <a:off x="1532844" y="3850444"/>
            <a:ext cx="72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26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87EE593-5540-620B-6BE6-A85C049A444F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526" t="10312" r="23598" b="2188"/>
          <a:stretch/>
        </p:blipFill>
        <p:spPr>
          <a:xfrm>
            <a:off x="3078116" y="4154471"/>
            <a:ext cx="2719705" cy="25200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C99A752-BC88-6186-DF9A-D3E03F47D79D}"/>
              </a:ext>
            </a:extLst>
          </p:cNvPr>
          <p:cNvSpPr txBox="1"/>
          <p:nvPr/>
        </p:nvSpPr>
        <p:spPr>
          <a:xfrm>
            <a:off x="4053972" y="3850444"/>
            <a:ext cx="72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28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F15900B-68C0-BBC9-5B11-138E247FC2F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241" t="11117" r="24477" b="2177"/>
          <a:stretch/>
        </p:blipFill>
        <p:spPr>
          <a:xfrm>
            <a:off x="8408603" y="4170030"/>
            <a:ext cx="2721600" cy="25200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77F5FAA-591D-DD08-51A1-749F81B3FB1C}"/>
              </a:ext>
            </a:extLst>
          </p:cNvPr>
          <p:cNvSpPr txBox="1"/>
          <p:nvPr/>
        </p:nvSpPr>
        <p:spPr>
          <a:xfrm>
            <a:off x="9536721" y="3850444"/>
            <a:ext cx="729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32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D08C21-0098-97CB-5B63-6E73538D5B1D}"/>
              </a:ext>
            </a:extLst>
          </p:cNvPr>
          <p:cNvSpPr txBox="1"/>
          <p:nvPr/>
        </p:nvSpPr>
        <p:spPr>
          <a:xfrm>
            <a:off x="0" y="0"/>
            <a:ext cx="226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Pilot simulation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332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24AF8AE-ABDB-97F0-CB60-1AF8F6411271}"/>
              </a:ext>
            </a:extLst>
          </p:cNvPr>
          <p:cNvSpPr txBox="1"/>
          <p:nvPr/>
        </p:nvSpPr>
        <p:spPr>
          <a:xfrm>
            <a:off x="3236798" y="141095"/>
            <a:ext cx="5718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GEBC of Voronoi vertices: code performance </a:t>
            </a:r>
            <a:endParaRPr lang="en-US" dirty="0">
              <a:solidFill>
                <a:schemeClr val="accent1"/>
              </a:solidFill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7AC8432B-0F58-4CC1-56E9-2BA5A818B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6854299"/>
              </p:ext>
            </p:extLst>
          </p:nvPr>
        </p:nvGraphicFramePr>
        <p:xfrm>
          <a:off x="2031999" y="1625600"/>
          <a:ext cx="8128000" cy="360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6944">
                  <a:extLst>
                    <a:ext uri="{9D8B030D-6E8A-4147-A177-3AD203B41FA5}">
                      <a16:colId xmlns:a16="http://schemas.microsoft.com/office/drawing/2014/main" val="3358547550"/>
                    </a:ext>
                  </a:extLst>
                </a:gridCol>
                <a:gridCol w="3361970">
                  <a:extLst>
                    <a:ext uri="{9D8B030D-6E8A-4147-A177-3AD203B41FA5}">
                      <a16:colId xmlns:a16="http://schemas.microsoft.com/office/drawing/2014/main" val="1644573482"/>
                    </a:ext>
                  </a:extLst>
                </a:gridCol>
                <a:gridCol w="3389086">
                  <a:extLst>
                    <a:ext uri="{9D8B030D-6E8A-4147-A177-3AD203B41FA5}">
                      <a16:colId xmlns:a16="http://schemas.microsoft.com/office/drawing/2014/main" val="32080921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Radius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vertices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Runtime on Pilgrim (20 cores)</a:t>
                      </a:r>
                    </a:p>
                    <a:p>
                      <a:pPr algn="ctr"/>
                      <a:r>
                        <a:rPr lang="en-US" dirty="0"/>
                        <a:t>(hours)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891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4347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4013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3813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663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9364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725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0.45 (27 min)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3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0.18 (11 min)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641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0.08 (5 min)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852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0.07 (4 min)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390128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2D641F9-9637-5D12-EDB2-4D18CBE760AE}"/>
              </a:ext>
            </a:extLst>
          </p:cNvPr>
          <p:cNvSpPr txBox="1"/>
          <p:nvPr/>
        </p:nvSpPr>
        <p:spPr>
          <a:xfrm>
            <a:off x="0" y="0"/>
            <a:ext cx="226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Pilot simulation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043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24AF8AE-ABDB-97F0-CB60-1AF8F6411271}"/>
              </a:ext>
            </a:extLst>
          </p:cNvPr>
          <p:cNvSpPr txBox="1"/>
          <p:nvPr/>
        </p:nvSpPr>
        <p:spPr>
          <a:xfrm>
            <a:off x="4290840" y="162867"/>
            <a:ext cx="3610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Size of analyzed subclusters</a:t>
            </a:r>
            <a:endParaRPr lang="en-US" dirty="0">
              <a:solidFill>
                <a:schemeClr val="accent1"/>
              </a:solidFill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7AC8432B-0F58-4CC1-56E9-2BA5A818B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296041"/>
              </p:ext>
            </p:extLst>
          </p:nvPr>
        </p:nvGraphicFramePr>
        <p:xfrm>
          <a:off x="3514269" y="1811020"/>
          <a:ext cx="5163459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9287">
                  <a:extLst>
                    <a:ext uri="{9D8B030D-6E8A-4147-A177-3AD203B41FA5}">
                      <a16:colId xmlns:a16="http://schemas.microsoft.com/office/drawing/2014/main" val="1644573482"/>
                    </a:ext>
                  </a:extLst>
                </a:gridCol>
                <a:gridCol w="1391558">
                  <a:extLst>
                    <a:ext uri="{9D8B030D-6E8A-4147-A177-3AD203B41FA5}">
                      <a16:colId xmlns:a16="http://schemas.microsoft.com/office/drawing/2014/main" val="3208092176"/>
                    </a:ext>
                  </a:extLst>
                </a:gridCol>
                <a:gridCol w="1155699">
                  <a:extLst>
                    <a:ext uri="{9D8B030D-6E8A-4147-A177-3AD203B41FA5}">
                      <a16:colId xmlns:a16="http://schemas.microsoft.com/office/drawing/2014/main" val="173151409"/>
                    </a:ext>
                  </a:extLst>
                </a:gridCol>
                <a:gridCol w="1436915">
                  <a:extLst>
                    <a:ext uri="{9D8B030D-6E8A-4147-A177-3AD203B41FA5}">
                      <a16:colId xmlns:a16="http://schemas.microsoft.com/office/drawing/2014/main" val="281353583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Sim. 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Sim. 4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526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Radius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Num. of vertices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Radius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Num. of vertices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891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4013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3947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3944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663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9364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725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3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641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9696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24AF8AE-ABDB-97F0-CB60-1AF8F6411271}"/>
              </a:ext>
            </a:extLst>
          </p:cNvPr>
          <p:cNvSpPr txBox="1"/>
          <p:nvPr/>
        </p:nvSpPr>
        <p:spPr>
          <a:xfrm>
            <a:off x="554225" y="45801"/>
            <a:ext cx="1112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Comparison of normalized GEBC values between two different distributions of neighbors 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EBDAB64B-3E61-7600-2AE1-8EB8295A0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832" y="2387072"/>
            <a:ext cx="626733" cy="2736997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17BE932-BA0A-0768-9261-47CEE7198356}"/>
              </a:ext>
            </a:extLst>
          </p:cNvPr>
          <p:cNvSpPr txBox="1"/>
          <p:nvPr/>
        </p:nvSpPr>
        <p:spPr>
          <a:xfrm>
            <a:off x="3656519" y="537866"/>
            <a:ext cx="2460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# Voronoi nodes = 1816</a:t>
            </a:r>
          </a:p>
          <a:p>
            <a:r>
              <a:rPr lang="en-US" sz="1400" dirty="0"/>
              <a:t>radius                   = 24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78E883-DDC3-3ED5-41CC-99C6A96C24F9}"/>
              </a:ext>
            </a:extLst>
          </p:cNvPr>
          <p:cNvSpPr txBox="1"/>
          <p:nvPr/>
        </p:nvSpPr>
        <p:spPr>
          <a:xfrm>
            <a:off x="7538163" y="548995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2314</a:t>
            </a:r>
          </a:p>
          <a:p>
            <a:r>
              <a:rPr lang="en-US" sz="1400" dirty="0"/>
              <a:t>28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D08C21-0098-97CB-5B63-6E73538D5B1D}"/>
              </a:ext>
            </a:extLst>
          </p:cNvPr>
          <p:cNvSpPr txBox="1"/>
          <p:nvPr/>
        </p:nvSpPr>
        <p:spPr>
          <a:xfrm>
            <a:off x="449931" y="664736"/>
            <a:ext cx="226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simulation 3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4CDED3-6DAF-10D5-EE04-A7DF7603A82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1001775"/>
            <a:ext cx="3352200" cy="2213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9D560A-D354-0BCA-F657-CC591556311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-75901" y="4524574"/>
            <a:ext cx="3352201" cy="221368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F4C1C3-AFC1-90E1-D75C-977FB8B870A8}"/>
              </a:ext>
            </a:extLst>
          </p:cNvPr>
          <p:cNvSpPr txBox="1"/>
          <p:nvPr/>
        </p:nvSpPr>
        <p:spPr>
          <a:xfrm>
            <a:off x="449931" y="4062909"/>
            <a:ext cx="226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simulation 4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4486992-E76C-A41A-DEBB-BBF049D5D0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8" t="10611" r="24155" b="1941"/>
          <a:stretch/>
        </p:blipFill>
        <p:spPr>
          <a:xfrm>
            <a:off x="3337108" y="1056006"/>
            <a:ext cx="2947592" cy="264086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6576F31-DF3A-92E0-C7D4-F3A98B30C683}"/>
              </a:ext>
            </a:extLst>
          </p:cNvPr>
          <p:cNvSpPr txBox="1"/>
          <p:nvPr/>
        </p:nvSpPr>
        <p:spPr>
          <a:xfrm>
            <a:off x="10646797" y="553461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2881</a:t>
            </a:r>
          </a:p>
          <a:p>
            <a:r>
              <a:rPr lang="en-US" sz="1400" dirty="0"/>
              <a:t>30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12B38E1-2F3C-629D-A71C-59842B4F8E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559" t="10411" r="24342" b="1197"/>
          <a:stretch/>
        </p:blipFill>
        <p:spPr>
          <a:xfrm>
            <a:off x="6313709" y="1056007"/>
            <a:ext cx="2835269" cy="268330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73A0D46-9202-6099-7D53-CCB8342B2C8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329" t="10412" r="24156" b="1692"/>
          <a:stretch/>
        </p:blipFill>
        <p:spPr>
          <a:xfrm>
            <a:off x="9204961" y="1050678"/>
            <a:ext cx="2904038" cy="271684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E1125A9-3EB2-59E4-1708-C4CF009E3FF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845" t="10412" r="24155" b="1692"/>
          <a:stretch/>
        </p:blipFill>
        <p:spPr>
          <a:xfrm>
            <a:off x="3296557" y="4142775"/>
            <a:ext cx="3028693" cy="2736997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5DAD07B-ABDB-223F-8533-B793589E9A29}"/>
              </a:ext>
            </a:extLst>
          </p:cNvPr>
          <p:cNvSpPr txBox="1"/>
          <p:nvPr/>
        </p:nvSpPr>
        <p:spPr>
          <a:xfrm>
            <a:off x="3656519" y="3644882"/>
            <a:ext cx="2460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# Voronoi nodes = 1867</a:t>
            </a:r>
          </a:p>
          <a:p>
            <a:r>
              <a:rPr lang="en-US" sz="1400" dirty="0"/>
              <a:t>radius                   = 18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E5A5A62-34C4-AA66-5500-A6BFAACC2C66}"/>
              </a:ext>
            </a:extLst>
          </p:cNvPr>
          <p:cNvSpPr txBox="1"/>
          <p:nvPr/>
        </p:nvSpPr>
        <p:spPr>
          <a:xfrm>
            <a:off x="7533258" y="3644882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2320</a:t>
            </a:r>
          </a:p>
          <a:p>
            <a:r>
              <a:rPr lang="en-US" sz="1400" dirty="0"/>
              <a:t>20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9565C80-ECBB-A30F-5C79-5A8D90C4A800}"/>
              </a:ext>
            </a:extLst>
          </p:cNvPr>
          <p:cNvSpPr txBox="1"/>
          <p:nvPr/>
        </p:nvSpPr>
        <p:spPr>
          <a:xfrm>
            <a:off x="10569922" y="3644882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2807</a:t>
            </a:r>
          </a:p>
          <a:p>
            <a:r>
              <a:rPr lang="en-US" sz="1400" dirty="0"/>
              <a:t>22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6CA9A56-7C5A-6082-9CF9-D07ACD25FC2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645" t="10216" r="24758" b="1445"/>
          <a:stretch/>
        </p:blipFill>
        <p:spPr>
          <a:xfrm>
            <a:off x="6389911" y="4127412"/>
            <a:ext cx="2790429" cy="273699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F4C2437-7657-073D-907C-DC39FE22F27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659" t="10776" r="25101" b="1996"/>
          <a:stretch/>
        </p:blipFill>
        <p:spPr>
          <a:xfrm>
            <a:off x="9318570" y="4147560"/>
            <a:ext cx="2790429" cy="271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120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EBDAB64B-3E61-7600-2AE1-8EB8295A0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832" y="2387072"/>
            <a:ext cx="626733" cy="2736997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17BE932-BA0A-0768-9261-47CEE7198356}"/>
              </a:ext>
            </a:extLst>
          </p:cNvPr>
          <p:cNvSpPr txBox="1"/>
          <p:nvPr/>
        </p:nvSpPr>
        <p:spPr>
          <a:xfrm>
            <a:off x="3656519" y="603182"/>
            <a:ext cx="2460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# Voronoi nodes = 3274</a:t>
            </a:r>
          </a:p>
          <a:p>
            <a:r>
              <a:rPr lang="en-US" sz="1400" dirty="0"/>
              <a:t>radius                   = 32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78E883-DDC3-3ED5-41CC-99C6A96C24F9}"/>
              </a:ext>
            </a:extLst>
          </p:cNvPr>
          <p:cNvSpPr txBox="1"/>
          <p:nvPr/>
        </p:nvSpPr>
        <p:spPr>
          <a:xfrm>
            <a:off x="7538163" y="614311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3947</a:t>
            </a:r>
          </a:p>
          <a:p>
            <a:r>
              <a:rPr lang="en-US" sz="1400" dirty="0"/>
              <a:t>35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D08C21-0098-97CB-5B63-6E73538D5B1D}"/>
              </a:ext>
            </a:extLst>
          </p:cNvPr>
          <p:cNvSpPr txBox="1"/>
          <p:nvPr/>
        </p:nvSpPr>
        <p:spPr>
          <a:xfrm>
            <a:off x="449931" y="664736"/>
            <a:ext cx="226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simulation 3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4CDED3-6DAF-10D5-EE04-A7DF7603A82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1001775"/>
            <a:ext cx="3352200" cy="2213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9D560A-D354-0BCA-F657-CC591556311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-75901" y="4524574"/>
            <a:ext cx="3352201" cy="221368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F4C1C3-AFC1-90E1-D75C-977FB8B870A8}"/>
              </a:ext>
            </a:extLst>
          </p:cNvPr>
          <p:cNvSpPr txBox="1"/>
          <p:nvPr/>
        </p:nvSpPr>
        <p:spPr>
          <a:xfrm>
            <a:off x="449931" y="4062909"/>
            <a:ext cx="226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simulation 4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576F31-DF3A-92E0-C7D4-F3A98B30C683}"/>
              </a:ext>
            </a:extLst>
          </p:cNvPr>
          <p:cNvSpPr txBox="1"/>
          <p:nvPr/>
        </p:nvSpPr>
        <p:spPr>
          <a:xfrm>
            <a:off x="10646797" y="618777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4414</a:t>
            </a:r>
          </a:p>
          <a:p>
            <a:r>
              <a:rPr lang="en-US" sz="1400" dirty="0"/>
              <a:t>37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5DAD07B-ABDB-223F-8533-B793589E9A29}"/>
              </a:ext>
            </a:extLst>
          </p:cNvPr>
          <p:cNvSpPr txBox="1"/>
          <p:nvPr/>
        </p:nvSpPr>
        <p:spPr>
          <a:xfrm>
            <a:off x="3656519" y="3721084"/>
            <a:ext cx="2460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# Voronoi nodes = 3342</a:t>
            </a:r>
          </a:p>
          <a:p>
            <a:r>
              <a:rPr lang="en-US" sz="1400" dirty="0"/>
              <a:t>radius                   = 24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E5A5A62-34C4-AA66-5500-A6BFAACC2C66}"/>
              </a:ext>
            </a:extLst>
          </p:cNvPr>
          <p:cNvSpPr txBox="1"/>
          <p:nvPr/>
        </p:nvSpPr>
        <p:spPr>
          <a:xfrm>
            <a:off x="7533258" y="3721084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3944</a:t>
            </a:r>
          </a:p>
          <a:p>
            <a:r>
              <a:rPr lang="en-US" sz="1400" dirty="0"/>
              <a:t>26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9565C80-ECBB-A30F-5C79-5A8D90C4A800}"/>
              </a:ext>
            </a:extLst>
          </p:cNvPr>
          <p:cNvSpPr txBox="1"/>
          <p:nvPr/>
        </p:nvSpPr>
        <p:spPr>
          <a:xfrm>
            <a:off x="10569922" y="3721084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4563</a:t>
            </a:r>
          </a:p>
          <a:p>
            <a:r>
              <a:rPr lang="en-US" sz="1400" dirty="0"/>
              <a:t>28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A21B30-F373-FFE8-EFB2-53B26D22628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35" t="11107" r="23970" b="1693"/>
          <a:stretch/>
        </p:blipFill>
        <p:spPr>
          <a:xfrm>
            <a:off x="3352200" y="4203268"/>
            <a:ext cx="2896200" cy="26003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D162488-C1E6-F1A6-727F-931EEB8D4F2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468" t="10611" r="23784" b="2436"/>
          <a:stretch/>
        </p:blipFill>
        <p:spPr>
          <a:xfrm>
            <a:off x="6406020" y="4201003"/>
            <a:ext cx="2746847" cy="257015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727B1B7-02D2-1EAE-E114-B139DD39F76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467" t="10859" r="23969" b="1693"/>
          <a:stretch/>
        </p:blipFill>
        <p:spPr>
          <a:xfrm>
            <a:off x="9310487" y="4187015"/>
            <a:ext cx="2810692" cy="265194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6FA0393-68FD-ECEC-4886-4276E55E545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60" t="11107" r="23969" b="1693"/>
          <a:stretch/>
        </p:blipFill>
        <p:spPr>
          <a:xfrm>
            <a:off x="3352200" y="1107460"/>
            <a:ext cx="2912729" cy="260177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60733EE-ED3F-BCD8-BBB9-99B14A3C895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135" t="9824" r="25451" b="2189"/>
          <a:stretch/>
        </p:blipFill>
        <p:spPr>
          <a:xfrm>
            <a:off x="6248400" y="1080534"/>
            <a:ext cx="2842663" cy="262870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21BCE93-F9D1-1A66-A4DA-D8FFECF2BEA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827" t="9825" r="23784" b="2435"/>
          <a:stretch/>
        </p:blipFill>
        <p:spPr>
          <a:xfrm>
            <a:off x="9320887" y="1074802"/>
            <a:ext cx="2810692" cy="26295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BDD606-BDB0-00B6-4EED-3827DFA767AC}"/>
              </a:ext>
            </a:extLst>
          </p:cNvPr>
          <p:cNvSpPr txBox="1"/>
          <p:nvPr/>
        </p:nvSpPr>
        <p:spPr>
          <a:xfrm>
            <a:off x="554225" y="45801"/>
            <a:ext cx="11124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Comparison of normalized GEBC values between two different distributions of neighbors 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6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24AF8AE-ABDB-97F0-CB60-1AF8F6411271}"/>
              </a:ext>
            </a:extLst>
          </p:cNvPr>
          <p:cNvSpPr txBox="1"/>
          <p:nvPr/>
        </p:nvSpPr>
        <p:spPr>
          <a:xfrm>
            <a:off x="418786" y="123441"/>
            <a:ext cx="11474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Comparison of unnormalized GEBC values between two different distributions of neighbors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7BE932-BA0A-0768-9261-47CEE7198356}"/>
              </a:ext>
            </a:extLst>
          </p:cNvPr>
          <p:cNvSpPr txBox="1"/>
          <p:nvPr/>
        </p:nvSpPr>
        <p:spPr>
          <a:xfrm>
            <a:off x="2005928" y="536141"/>
            <a:ext cx="2460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# Voronoi nodes = 1816</a:t>
            </a:r>
          </a:p>
          <a:p>
            <a:r>
              <a:rPr lang="en-US" sz="1400" dirty="0"/>
              <a:t>radius                   = 24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78E883-DDC3-3ED5-41CC-99C6A96C24F9}"/>
              </a:ext>
            </a:extLst>
          </p:cNvPr>
          <p:cNvSpPr txBox="1"/>
          <p:nvPr/>
        </p:nvSpPr>
        <p:spPr>
          <a:xfrm>
            <a:off x="6482209" y="623248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2314</a:t>
            </a:r>
          </a:p>
          <a:p>
            <a:r>
              <a:rPr lang="en-US" sz="1400" dirty="0"/>
              <a:t>28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D08C21-0098-97CB-5B63-6E73538D5B1D}"/>
              </a:ext>
            </a:extLst>
          </p:cNvPr>
          <p:cNvSpPr txBox="1"/>
          <p:nvPr/>
        </p:nvSpPr>
        <p:spPr>
          <a:xfrm>
            <a:off x="189819" y="726291"/>
            <a:ext cx="1939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</a:rPr>
              <a:t>simulation 3</a:t>
            </a:r>
            <a:endParaRPr lang="en-US" sz="1600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4CDED3-6DAF-10D5-EE04-A7DF7603A8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/>
            <a:alphaModFix/>
          </a:blip>
          <a:srcRect l="49361" r="-2"/>
          <a:stretch/>
        </p:blipFill>
        <p:spPr>
          <a:xfrm>
            <a:off x="43544" y="1126401"/>
            <a:ext cx="1697570" cy="2213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9D560A-D354-0BCA-F657-CC59155631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49675"/>
          <a:stretch/>
        </p:blipFill>
        <p:spPr>
          <a:xfrm>
            <a:off x="43242" y="4558724"/>
            <a:ext cx="1686985" cy="221368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F4C1C3-AFC1-90E1-D75C-977FB8B870A8}"/>
              </a:ext>
            </a:extLst>
          </p:cNvPr>
          <p:cNvSpPr txBox="1"/>
          <p:nvPr/>
        </p:nvSpPr>
        <p:spPr>
          <a:xfrm>
            <a:off x="-69594" y="4119608"/>
            <a:ext cx="2260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</a:rPr>
              <a:t>simulation 4</a:t>
            </a: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5DAD07B-ABDB-223F-8533-B793589E9A29}"/>
              </a:ext>
            </a:extLst>
          </p:cNvPr>
          <p:cNvSpPr txBox="1"/>
          <p:nvPr/>
        </p:nvSpPr>
        <p:spPr>
          <a:xfrm>
            <a:off x="2087856" y="3642794"/>
            <a:ext cx="2460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# Voronoi nodes = 1867</a:t>
            </a:r>
          </a:p>
          <a:p>
            <a:r>
              <a:rPr lang="en-US" sz="1400" dirty="0"/>
              <a:t>radius                   = 18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E5A5A62-34C4-AA66-5500-A6BFAACC2C66}"/>
              </a:ext>
            </a:extLst>
          </p:cNvPr>
          <p:cNvSpPr txBox="1"/>
          <p:nvPr/>
        </p:nvSpPr>
        <p:spPr>
          <a:xfrm>
            <a:off x="6482209" y="3675886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2320</a:t>
            </a:r>
          </a:p>
          <a:p>
            <a:r>
              <a:rPr lang="en-US" sz="1400" dirty="0"/>
              <a:t>20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63A746-8E9F-6045-FCE3-69122AE8B0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35" t="10859" r="8788" b="1940"/>
          <a:stretch/>
        </p:blipFill>
        <p:spPr>
          <a:xfrm>
            <a:off x="1736463" y="4176713"/>
            <a:ext cx="3420000" cy="25413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AAF7D1-C948-9B05-3585-EF91A2C7FA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78" t="10859" r="8788" b="1445"/>
          <a:stretch/>
        </p:blipFill>
        <p:spPr>
          <a:xfrm>
            <a:off x="5156463" y="4176713"/>
            <a:ext cx="3420000" cy="254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04C010-E941-7CB6-7740-6D52A519F5C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99" t="9779" r="8780" b="1761"/>
          <a:stretch/>
        </p:blipFill>
        <p:spPr>
          <a:xfrm>
            <a:off x="1716881" y="1041116"/>
            <a:ext cx="3420000" cy="255645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044FA7C-526E-08C8-4246-65918BB0BF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135" t="10116" r="8166" b="1941"/>
          <a:stretch/>
        </p:blipFill>
        <p:spPr>
          <a:xfrm>
            <a:off x="5136881" y="1083989"/>
            <a:ext cx="3420000" cy="254498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A9102E-EC83-B3B1-FED2-5FA5FB3B4D4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00" t="11106" r="8166" b="1197"/>
          <a:stretch/>
        </p:blipFill>
        <p:spPr>
          <a:xfrm>
            <a:off x="8703729" y="1122142"/>
            <a:ext cx="3420000" cy="249741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EA32B5A-A886-9527-9E4A-CD3B97382974}"/>
              </a:ext>
            </a:extLst>
          </p:cNvPr>
          <p:cNvSpPr txBox="1"/>
          <p:nvPr/>
        </p:nvSpPr>
        <p:spPr>
          <a:xfrm>
            <a:off x="10049057" y="623248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2881</a:t>
            </a:r>
          </a:p>
          <a:p>
            <a:r>
              <a:rPr lang="en-US" sz="1400" dirty="0"/>
              <a:t>30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BDF24D8-0E51-3FC4-D826-71F375D1631E}"/>
              </a:ext>
            </a:extLst>
          </p:cNvPr>
          <p:cNvSpPr txBox="1"/>
          <p:nvPr/>
        </p:nvSpPr>
        <p:spPr>
          <a:xfrm>
            <a:off x="10049057" y="3681383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2807</a:t>
            </a:r>
          </a:p>
          <a:p>
            <a:r>
              <a:rPr lang="en-US" sz="1400" dirty="0"/>
              <a:t>22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9D36381-4678-429C-A5D7-ECCBE94C83D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469" t="11354" r="8383" b="1855"/>
          <a:stretch/>
        </p:blipFill>
        <p:spPr>
          <a:xfrm>
            <a:off x="8689479" y="4209558"/>
            <a:ext cx="3420000" cy="2498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443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24AF8AE-ABDB-97F0-CB60-1AF8F6411271}"/>
              </a:ext>
            </a:extLst>
          </p:cNvPr>
          <p:cNvSpPr txBox="1"/>
          <p:nvPr/>
        </p:nvSpPr>
        <p:spPr>
          <a:xfrm>
            <a:off x="418786" y="123441"/>
            <a:ext cx="11474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Comparison of unnormalized GEBC values between two different distributions of neighbors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D08C21-0098-97CB-5B63-6E73538D5B1D}"/>
              </a:ext>
            </a:extLst>
          </p:cNvPr>
          <p:cNvSpPr txBox="1"/>
          <p:nvPr/>
        </p:nvSpPr>
        <p:spPr>
          <a:xfrm>
            <a:off x="189819" y="726291"/>
            <a:ext cx="1939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</a:rPr>
              <a:t>simulation 3</a:t>
            </a:r>
            <a:endParaRPr lang="en-US" sz="1600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4CDED3-6DAF-10D5-EE04-A7DF7603A8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/>
            <a:alphaModFix/>
          </a:blip>
          <a:srcRect l="49361" r="-2"/>
          <a:stretch/>
        </p:blipFill>
        <p:spPr>
          <a:xfrm>
            <a:off x="43544" y="1126401"/>
            <a:ext cx="1697570" cy="2213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9D560A-D354-0BCA-F657-CC59155631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49675"/>
          <a:stretch/>
        </p:blipFill>
        <p:spPr>
          <a:xfrm>
            <a:off x="43242" y="4558724"/>
            <a:ext cx="1686985" cy="221368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F4C1C3-AFC1-90E1-D75C-977FB8B870A8}"/>
              </a:ext>
            </a:extLst>
          </p:cNvPr>
          <p:cNvSpPr txBox="1"/>
          <p:nvPr/>
        </p:nvSpPr>
        <p:spPr>
          <a:xfrm>
            <a:off x="-69594" y="4119608"/>
            <a:ext cx="2260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</a:rPr>
              <a:t>simulation 4</a:t>
            </a: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DB84E9-0BBB-9B6C-3ED4-0CA3B8F944E5}"/>
              </a:ext>
            </a:extLst>
          </p:cNvPr>
          <p:cNvSpPr txBox="1"/>
          <p:nvPr/>
        </p:nvSpPr>
        <p:spPr>
          <a:xfrm>
            <a:off x="2046079" y="570215"/>
            <a:ext cx="2460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# Voronoi nodes = 3274</a:t>
            </a:r>
          </a:p>
          <a:p>
            <a:r>
              <a:rPr lang="en-US" sz="1400" dirty="0"/>
              <a:t>radius                   = 32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72768-E495-9855-FF2C-95894AB2BAB1}"/>
              </a:ext>
            </a:extLst>
          </p:cNvPr>
          <p:cNvSpPr txBox="1"/>
          <p:nvPr/>
        </p:nvSpPr>
        <p:spPr>
          <a:xfrm>
            <a:off x="2046079" y="3686083"/>
            <a:ext cx="2460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# Voronoi nodes = 3342</a:t>
            </a:r>
          </a:p>
          <a:p>
            <a:r>
              <a:rPr lang="en-US" sz="1400" dirty="0"/>
              <a:t>radius                   = 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75A35F-F4D6-F3B3-D790-36E050F7E5E9}"/>
              </a:ext>
            </a:extLst>
          </p:cNvPr>
          <p:cNvSpPr txBox="1"/>
          <p:nvPr/>
        </p:nvSpPr>
        <p:spPr>
          <a:xfrm>
            <a:off x="6382027" y="3686083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3944</a:t>
            </a:r>
          </a:p>
          <a:p>
            <a:r>
              <a:rPr lang="en-US" sz="1400" dirty="0"/>
              <a:t>26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012F70-51B0-AFB5-F482-C8D6C9D42162}"/>
              </a:ext>
            </a:extLst>
          </p:cNvPr>
          <p:cNvSpPr txBox="1"/>
          <p:nvPr/>
        </p:nvSpPr>
        <p:spPr>
          <a:xfrm>
            <a:off x="10145921" y="3686083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4563</a:t>
            </a:r>
          </a:p>
          <a:p>
            <a:r>
              <a:rPr lang="en-US" sz="1400" dirty="0"/>
              <a:t>28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99EED3-5DAA-68D8-3E38-6D89E65E97B6}"/>
              </a:ext>
            </a:extLst>
          </p:cNvPr>
          <p:cNvSpPr txBox="1"/>
          <p:nvPr/>
        </p:nvSpPr>
        <p:spPr>
          <a:xfrm>
            <a:off x="6399502" y="581709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3947</a:t>
            </a:r>
          </a:p>
          <a:p>
            <a:r>
              <a:rPr lang="en-US" sz="1400" dirty="0"/>
              <a:t>35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1D73C0-0BDA-2204-D4D0-BAA7DF03B6D8}"/>
              </a:ext>
            </a:extLst>
          </p:cNvPr>
          <p:cNvSpPr txBox="1"/>
          <p:nvPr/>
        </p:nvSpPr>
        <p:spPr>
          <a:xfrm>
            <a:off x="10145921" y="598667"/>
            <a:ext cx="729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4414</a:t>
            </a:r>
          </a:p>
          <a:p>
            <a:r>
              <a:rPr lang="en-US" sz="1400" dirty="0"/>
              <a:t>37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90A3DF1-4C84-BF30-86A6-545EF52664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60" t="11106" r="8166" b="1445"/>
          <a:stretch/>
        </p:blipFill>
        <p:spPr>
          <a:xfrm>
            <a:off x="1907034" y="1160435"/>
            <a:ext cx="3420000" cy="252564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025251E-1665-B50A-EAFE-273FA6A860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8" t="10204" r="8909" b="1693"/>
          <a:stretch/>
        </p:blipFill>
        <p:spPr>
          <a:xfrm>
            <a:off x="5303397" y="1160435"/>
            <a:ext cx="3420000" cy="255526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CFF0B27-3475-C7A1-F6B8-722FE87DF7D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73" t="10204" r="8351" b="1445"/>
          <a:stretch/>
        </p:blipFill>
        <p:spPr>
          <a:xfrm>
            <a:off x="8745025" y="1160434"/>
            <a:ext cx="3424742" cy="255527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80504BC-D050-1F30-2D7E-7FAADC9BB44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59" t="10204" r="8351" b="1940"/>
          <a:stretch/>
        </p:blipFill>
        <p:spPr>
          <a:xfrm>
            <a:off x="1907034" y="4209303"/>
            <a:ext cx="3420000" cy="254274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B5D1590-477C-70E7-EF3D-BF505DC8923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588" t="10204" r="8723" b="1940"/>
          <a:stretch/>
        </p:blipFill>
        <p:spPr>
          <a:xfrm>
            <a:off x="5294376" y="4226396"/>
            <a:ext cx="3436850" cy="255527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1394383-00AF-8FFA-2F06-0AB19BFBAD9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774" t="10204" r="8166" b="1940"/>
          <a:stretch/>
        </p:blipFill>
        <p:spPr>
          <a:xfrm>
            <a:off x="8747396" y="4202434"/>
            <a:ext cx="3420000" cy="253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936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4727</TotalTime>
  <Words>330</Words>
  <Application>Microsoft Macintosh PowerPoint</Application>
  <PresentationFormat>Widescreen</PresentationFormat>
  <Paragraphs>136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Livraghi, Mattia</dc:creator>
  <cp:lastModifiedBy>Mattia Livraghi</cp:lastModifiedBy>
  <cp:revision>16</cp:revision>
  <dcterms:created xsi:type="dcterms:W3CDTF">2022-09-23T12:09:18Z</dcterms:created>
  <dcterms:modified xsi:type="dcterms:W3CDTF">2022-11-21T17:12:47Z</dcterms:modified>
</cp:coreProperties>
</file>

<file path=docProps/thumbnail.jpeg>
</file>